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1" r:id="rId2"/>
    <p:sldId id="288" r:id="rId3"/>
    <p:sldId id="267" r:id="rId4"/>
    <p:sldId id="268" r:id="rId5"/>
    <p:sldId id="269" r:id="rId6"/>
    <p:sldId id="292" r:id="rId7"/>
    <p:sldId id="293" r:id="rId8"/>
    <p:sldId id="271" r:id="rId9"/>
    <p:sldId id="289" r:id="rId10"/>
    <p:sldId id="273" r:id="rId11"/>
    <p:sldId id="295" r:id="rId12"/>
    <p:sldId id="277" r:id="rId13"/>
    <p:sldId id="278" r:id="rId14"/>
    <p:sldId id="280"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448" autoAdjust="0"/>
  </p:normalViewPr>
  <p:slideViewPr>
    <p:cSldViewPr>
      <p:cViewPr>
        <p:scale>
          <a:sx n="97" d="100"/>
          <a:sy n="97" d="100"/>
        </p:scale>
        <p:origin x="-542" y="49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372346-140A-435C-AB8E-74EF9E2A19E7}" type="datetimeFigureOut">
              <a:rPr lang="de-DE" smtClean="0"/>
              <a:t>29.11.2015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E4A21C-2F10-4CEA-AF72-5ADB10B53C54}" type="slidenum">
              <a:rPr lang="de-DE" smtClean="0"/>
              <a:t>‹Nr.›</a:t>
            </a:fld>
            <a:endParaRPr lang="de-DE"/>
          </a:p>
        </p:txBody>
      </p:sp>
    </p:spTree>
    <p:extLst>
      <p:ext uri="{BB962C8B-B14F-4D97-AF65-F5344CB8AC3E}">
        <p14:creationId xmlns:p14="http://schemas.microsoft.com/office/powerpoint/2010/main" val="319094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ixabay.com/de/m%C3%A4dchen-kinder-stehen-pjs-963135/"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Bilder</a:t>
            </a:r>
            <a:r>
              <a:rPr lang="de-DE" dirty="0" smtClean="0"/>
              <a:t>:</a:t>
            </a:r>
          </a:p>
          <a:p>
            <a:r>
              <a:rPr lang="de-DE" sz="1200" kern="1200" dirty="0" smtClean="0">
                <a:solidFill>
                  <a:schemeClr val="tx1"/>
                </a:solidFill>
                <a:effectLst/>
                <a:latin typeface="+mn-lt"/>
                <a:ea typeface="+mn-ea"/>
                <a:cs typeface="+mn-cs"/>
              </a:rPr>
              <a:t>https://commons.wikimedia.org/wiki/File:Sharky.svg </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https://pixabay.com/de/fischerei-fische-schwarm-angelhaken-154745/</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u="sng" kern="1200" dirty="0" smtClean="0">
                <a:solidFill>
                  <a:schemeClr val="tx1"/>
                </a:solidFill>
                <a:effectLst/>
                <a:latin typeface="+mn-lt"/>
                <a:ea typeface="+mn-ea"/>
                <a:cs typeface="+mn-cs"/>
                <a:hlinkClick r:id="rId3"/>
              </a:rPr>
              <a:t>https://pixabay.com/de/m%C3%A4dchen-kinder-stehen-pjs-963135/</a:t>
            </a:r>
            <a:endParaRPr lang="de-DE"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https://pixabay.com/de/m%C3%A4nnlich-mann-lehrer-professor-213729/</a:t>
            </a:r>
          </a:p>
          <a:p>
            <a:endParaRPr lang="de-DE" dirty="0" smtClean="0"/>
          </a:p>
          <a:p>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1</a:t>
            </a:fld>
            <a:endParaRPr lang="de-DE"/>
          </a:p>
        </p:txBody>
      </p:sp>
    </p:spTree>
    <p:extLst>
      <p:ext uri="{BB962C8B-B14F-4D97-AF65-F5344CB8AC3E}">
        <p14:creationId xmlns:p14="http://schemas.microsoft.com/office/powerpoint/2010/main" val="352251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Übung</a:t>
            </a:r>
            <a:r>
              <a:rPr lang="de-DE" baseline="0" dirty="0" smtClean="0"/>
              <a:t> zur Verfügung gestellt von </a:t>
            </a:r>
            <a:r>
              <a:rPr lang="de-DE" sz="1200" i="1" kern="1200" dirty="0" smtClean="0">
                <a:solidFill>
                  <a:schemeClr val="tx1"/>
                </a:solidFill>
                <a:effectLst/>
                <a:latin typeface="+mn-lt"/>
                <a:ea typeface="+mn-ea"/>
                <a:cs typeface="+mn-cs"/>
              </a:rPr>
              <a:t>Luisa </a:t>
            </a:r>
            <a:r>
              <a:rPr lang="de-DE" sz="1200" i="1" kern="1200" dirty="0" err="1" smtClean="0">
                <a:solidFill>
                  <a:schemeClr val="tx1"/>
                </a:solidFill>
                <a:effectLst/>
                <a:latin typeface="+mn-lt"/>
                <a:ea typeface="+mn-ea"/>
                <a:cs typeface="+mn-cs"/>
              </a:rPr>
              <a:t>Martinelli</a:t>
            </a:r>
            <a:r>
              <a:rPr lang="de-DE" sz="1200" i="1" kern="1200" smtClean="0">
                <a:solidFill>
                  <a:schemeClr val="tx1"/>
                </a:solidFill>
                <a:effectLst/>
                <a:latin typeface="+mn-lt"/>
                <a:ea typeface="+mn-ea"/>
                <a:cs typeface="+mn-cs"/>
              </a:rPr>
              <a:t> (http://luimartin.altervista.org/index.html)</a:t>
            </a:r>
            <a:endParaRPr lang="de-DE" sz="1200" kern="120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AE4A21C-2F10-4CEA-AF72-5ADB10B53C54}" type="slidenum">
              <a:rPr lang="de-DE" smtClean="0"/>
              <a:t>2</a:t>
            </a:fld>
            <a:endParaRPr lang="de-DE"/>
          </a:p>
        </p:txBody>
      </p:sp>
    </p:spTree>
    <p:extLst>
      <p:ext uri="{BB962C8B-B14F-4D97-AF65-F5344CB8AC3E}">
        <p14:creationId xmlns:p14="http://schemas.microsoft.com/office/powerpoint/2010/main" val="3855103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sng" dirty="0" smtClean="0"/>
              <a:t>Zu Herr K. erklärt einem Kind etwas:</a:t>
            </a:r>
            <a:r>
              <a:rPr lang="de-DE" dirty="0" smtClean="0"/>
              <a:t/>
            </a:r>
            <a:br>
              <a:rPr lang="de-DE" dirty="0" smtClean="0"/>
            </a:br>
            <a:r>
              <a:rPr lang="de-DE" dirty="0" smtClean="0"/>
              <a:t>Wortwahl und Syntax angepasst (z.B. „allerhand Nahrung drin“, „Fischlein“, „</a:t>
            </a:r>
            <a:r>
              <a:rPr lang="de-DE" dirty="0" err="1" smtClean="0"/>
              <a:t>Tierzeug</a:t>
            </a:r>
            <a:r>
              <a:rPr lang="de-DE" dirty="0" smtClean="0"/>
              <a:t>“- insgesamt einfache Hypotaxen)</a:t>
            </a:r>
          </a:p>
          <a:p>
            <a:r>
              <a:rPr lang="de-DE" dirty="0" smtClean="0"/>
              <a:t>Sprachebene: einfache Alltagssprache</a:t>
            </a:r>
          </a:p>
          <a:p>
            <a:r>
              <a:rPr lang="de-DE" u="sng" dirty="0" smtClean="0"/>
              <a:t>Zu „Wie findet Herr</a:t>
            </a:r>
            <a:r>
              <a:rPr lang="de-DE" u="sng" baseline="0" dirty="0" smtClean="0"/>
              <a:t> K. die Haie – die Fische“</a:t>
            </a:r>
          </a:p>
          <a:p>
            <a:r>
              <a:rPr lang="de-DE" dirty="0" smtClean="0"/>
              <a:t>Egoistisch, machtbesessen, manipulativ</a:t>
            </a:r>
            <a:r>
              <a:rPr lang="de-DE" baseline="0" dirty="0" smtClean="0"/>
              <a:t> – dumm, naiv, leichtgläubig</a:t>
            </a:r>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6</a:t>
            </a:fld>
            <a:endParaRPr lang="de-DE"/>
          </a:p>
        </p:txBody>
      </p:sp>
    </p:spTree>
    <p:extLst>
      <p:ext uri="{BB962C8B-B14F-4D97-AF65-F5344CB8AC3E}">
        <p14:creationId xmlns:p14="http://schemas.microsoft.com/office/powerpoint/2010/main" val="78334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sng" dirty="0" smtClean="0"/>
              <a:t>Übertragung auf allgemeine Sachebene</a:t>
            </a:r>
            <a:r>
              <a:rPr lang="de-DE" u="sng" baseline="0" dirty="0" smtClean="0"/>
              <a:t> – mögliche Schülerantworten:</a:t>
            </a:r>
          </a:p>
          <a:p>
            <a:pPr marL="171450" indent="-171450">
              <a:buFont typeface="Arial" panose="020B0604020202020204" pitchFamily="34" charset="0"/>
              <a:buChar char="•"/>
            </a:pPr>
            <a:r>
              <a:rPr lang="de-DE" dirty="0" smtClean="0"/>
              <a:t>Herr K. steht</a:t>
            </a:r>
            <a:r>
              <a:rPr lang="de-DE" baseline="0" dirty="0" smtClean="0"/>
              <a:t> für einen Menschen, der kritisch über seine Situation in der Gesellschaft nachdenkt</a:t>
            </a:r>
          </a:p>
          <a:p>
            <a:pPr marL="171450" indent="-171450">
              <a:buFont typeface="Arial" panose="020B0604020202020204" pitchFamily="34" charset="0"/>
              <a:buChar char="•"/>
            </a:pPr>
            <a:r>
              <a:rPr lang="de-DE" baseline="0" dirty="0" smtClean="0"/>
              <a:t>Das Mädchen der Wirtin steht für die unwissende, naive, nicht kritische Masse – </a:t>
            </a:r>
            <a:r>
              <a:rPr lang="de-DE" baseline="0" dirty="0" err="1" smtClean="0"/>
              <a:t>jm</a:t>
            </a:r>
            <a:r>
              <a:rPr lang="de-DE" baseline="0" dirty="0" smtClean="0"/>
              <a:t>. der aufgeklärt werden muss</a:t>
            </a:r>
            <a:br>
              <a:rPr lang="de-DE" baseline="0" dirty="0" smtClean="0"/>
            </a:br>
            <a:endParaRPr lang="de-DE" baseline="0" dirty="0" smtClean="0"/>
          </a:p>
          <a:p>
            <a:pPr marL="171450" indent="-171450">
              <a:buFont typeface="Arial" panose="020B0604020202020204" pitchFamily="34" charset="0"/>
              <a:buChar char="•"/>
            </a:pPr>
            <a:r>
              <a:rPr lang="de-DE" baseline="0" dirty="0" smtClean="0"/>
              <a:t>Die Haie stehen für mächtige / starke / manipulative / diktatorische / egoistische Menschen</a:t>
            </a:r>
          </a:p>
          <a:p>
            <a:pPr marL="171450" indent="-171450">
              <a:buFont typeface="Arial" panose="020B0604020202020204" pitchFamily="34" charset="0"/>
              <a:buChar char="•"/>
            </a:pPr>
            <a:r>
              <a:rPr lang="de-DE" baseline="0" dirty="0" smtClean="0"/>
              <a:t>Die Fische („Fischlein“) für die breite Masse / naive / beeinflussbare / unkritische Menschen</a:t>
            </a:r>
          </a:p>
          <a:p>
            <a:pPr marL="171450" indent="-171450">
              <a:buFont typeface="Arial" panose="020B0604020202020204" pitchFamily="34" charset="0"/>
              <a:buChar char="•"/>
            </a:pPr>
            <a:endParaRPr lang="de-DE" baseline="0" dirty="0" smtClean="0"/>
          </a:p>
          <a:p>
            <a:pPr marL="171450" indent="-171450">
              <a:buFont typeface="Arial" panose="020B0604020202020204" pitchFamily="34" charset="0"/>
              <a:buChar char="•"/>
            </a:pPr>
            <a:r>
              <a:rPr lang="de-DE" baseline="0" dirty="0" smtClean="0"/>
              <a:t>Das beschriebenen System steht für eine bestimmte Staatsform (Diktaturen, totalitäre Systeme, kapitalistische Gesellschaftsformen etc.)</a:t>
            </a:r>
          </a:p>
          <a:p>
            <a:pPr marL="0" indent="0">
              <a:buFont typeface="Arial" panose="020B0604020202020204" pitchFamily="34" charset="0"/>
              <a:buNone/>
            </a:pPr>
            <a:r>
              <a:rPr lang="de-DE" baseline="0" dirty="0" smtClean="0"/>
              <a:t>Konkrete Beispiele: NS-Regime / Drittes Reich (vgl. Veröffentlichungsdatum 1948), Nordkorea etc.</a:t>
            </a:r>
            <a:endParaRPr lang="de-DE" dirty="0" smtClean="0"/>
          </a:p>
        </p:txBody>
      </p:sp>
      <p:sp>
        <p:nvSpPr>
          <p:cNvPr id="4" name="Foliennummernplatzhalter 3"/>
          <p:cNvSpPr>
            <a:spLocks noGrp="1"/>
          </p:cNvSpPr>
          <p:nvPr>
            <p:ph type="sldNum" sz="quarter" idx="10"/>
          </p:nvPr>
        </p:nvSpPr>
        <p:spPr/>
        <p:txBody>
          <a:bodyPr/>
          <a:lstStyle/>
          <a:p>
            <a:fld id="{3AE4A21C-2F10-4CEA-AF72-5ADB10B53C54}" type="slidenum">
              <a:rPr lang="de-DE" smtClean="0"/>
              <a:t>7</a:t>
            </a:fld>
            <a:endParaRPr lang="de-DE"/>
          </a:p>
        </p:txBody>
      </p:sp>
    </p:spTree>
    <p:extLst>
      <p:ext uri="{BB962C8B-B14F-4D97-AF65-F5344CB8AC3E}">
        <p14:creationId xmlns:p14="http://schemas.microsoft.com/office/powerpoint/2010/main" val="3883875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de-DE" dirty="0" smtClean="0">
                <a:solidFill>
                  <a:srgbClr val="FF0000"/>
                </a:solidFill>
              </a:rPr>
              <a:t>Zu zeigen, dass es sich um eine Fiktion handelt, dass es irreal ist</a:t>
            </a:r>
            <a:r>
              <a:rPr lang="de-DE" baseline="0" dirty="0" smtClean="0">
                <a:solidFill>
                  <a:srgbClr val="FF0000"/>
                </a:solidFill>
              </a:rPr>
              <a:t>  - gleichzeitig ironische Brechung: es wird deutlich, dass es solche Systeme gibt.</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de-DE" baseline="0" dirty="0" smtClean="0">
                <a:solidFill>
                  <a:srgbClr val="FF0000"/>
                </a:solidFill>
              </a:rPr>
              <a:t>Eigenschaften der Tiere (wie in einer Fabel) werden zunutze gemacht: Der Hai ist ein mächtiges Raubtier, er ernährt sich von Fischen.</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de-DE" baseline="0" dirty="0" smtClean="0">
                <a:solidFill>
                  <a:srgbClr val="FF0000"/>
                </a:solidFill>
              </a:rPr>
              <a:t>Beide somit einer Art (Fische) zugehörig; gleichzeitig wird deutlich, dass die Fische nur unbedeutend und hilflos sind (Diminutiv).</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de-DE" sz="1400" b="1" dirty="0" smtClean="0">
                <a:solidFill>
                  <a:srgbClr val="FF0000"/>
                </a:solidFill>
              </a:rPr>
              <a:t>Ironie</a:t>
            </a:r>
            <a:r>
              <a:rPr lang="de-DE" sz="1200" dirty="0" smtClean="0">
                <a:solidFill>
                  <a:srgbClr val="FF0000"/>
                </a:solidFill>
              </a:rPr>
              <a:t>: „lustige Fischlein schmecken besser als trübsinnige“  </a:t>
            </a:r>
            <a:br>
              <a:rPr lang="de-DE" sz="1200" dirty="0" smtClean="0">
                <a:solidFill>
                  <a:srgbClr val="FF0000"/>
                </a:solidFill>
              </a:rPr>
            </a:br>
            <a:r>
              <a:rPr lang="de-DE" sz="1200" dirty="0" smtClean="0">
                <a:solidFill>
                  <a:srgbClr val="FF0000"/>
                </a:solidFill>
              </a:rPr>
              <a:t>„ (Fischlein) schweigen in ganz verschiedenen Sprachen“ </a:t>
            </a:r>
            <a:br>
              <a:rPr lang="de-DE" sz="1200" dirty="0" smtClean="0">
                <a:solidFill>
                  <a:srgbClr val="FF0000"/>
                </a:solidFill>
              </a:rPr>
            </a:br>
            <a:r>
              <a:rPr lang="de-DE" sz="1200" dirty="0" smtClean="0">
                <a:solidFill>
                  <a:srgbClr val="FF0000"/>
                </a:solidFill>
              </a:rPr>
              <a:t>„die Haifische bekämen dann selber öfter größere Brocken zu fressen.“</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de-DE" dirty="0" smtClean="0">
              <a:solidFill>
                <a:srgbClr val="FF0000"/>
              </a:solidFill>
            </a:endParaRPr>
          </a:p>
          <a:p>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10</a:t>
            </a:fld>
            <a:endParaRPr lang="de-DE"/>
          </a:p>
        </p:txBody>
      </p:sp>
    </p:spTree>
    <p:extLst>
      <p:ext uri="{BB962C8B-B14F-4D97-AF65-F5344CB8AC3E}">
        <p14:creationId xmlns:p14="http://schemas.microsoft.com/office/powerpoint/2010/main" val="2011486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Welche Funktion hat </a:t>
            </a:r>
            <a:r>
              <a:rPr lang="de-DE" b="1" dirty="0" smtClean="0"/>
              <a:t>Kunst</a:t>
            </a:r>
            <a:r>
              <a:rPr lang="de-DE" dirty="0" smtClean="0"/>
              <a:t> in der Gesellschaft der Haifische? </a:t>
            </a:r>
            <a:r>
              <a:rPr lang="de-DE" dirty="0" smtClean="0">
                <a:solidFill>
                  <a:srgbClr val="FF0000"/>
                </a:solidFill>
              </a:rPr>
              <a:t>Gilt als Mittel der Propaganda.</a:t>
            </a:r>
            <a:endParaRPr lang="de-DE" dirty="0" smtClean="0"/>
          </a:p>
          <a:p>
            <a:r>
              <a:rPr lang="de-DE" dirty="0" smtClean="0"/>
              <a:t>Welche die </a:t>
            </a:r>
            <a:r>
              <a:rPr lang="de-DE" b="1" dirty="0" smtClean="0"/>
              <a:t>Religion</a:t>
            </a:r>
            <a:r>
              <a:rPr lang="de-DE" dirty="0" smtClean="0"/>
              <a:t>? </a:t>
            </a:r>
            <a:r>
              <a:rPr lang="de-DE" dirty="0" smtClean="0">
                <a:solidFill>
                  <a:srgbClr val="FF0000"/>
                </a:solidFill>
              </a:rPr>
              <a:t>Opium fürs Volk</a:t>
            </a:r>
            <a:r>
              <a:rPr lang="de-DE" dirty="0" smtClean="0"/>
              <a:t/>
            </a:r>
            <a:br>
              <a:rPr lang="de-DE" dirty="0" smtClean="0"/>
            </a:br>
            <a:r>
              <a:rPr lang="de-DE" dirty="0" smtClean="0"/>
              <a:t>Warum wird es als Religion bezeichnet, wenn den Fischen beigebracht wird, dass sie erst im Bauch der Haifische richtig zu leben beginnen? </a:t>
            </a:r>
            <a:r>
              <a:rPr lang="de-DE" dirty="0" smtClean="0">
                <a:solidFill>
                  <a:srgbClr val="FF0000"/>
                </a:solidFill>
              </a:rPr>
              <a:t>Bezug zu christlicher Lehre (Paradies) – damit werden die „Fischlein“ in Schach gehalten</a:t>
            </a:r>
            <a:endParaRPr lang="de-DE" dirty="0" smtClean="0"/>
          </a:p>
          <a:p>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12</a:t>
            </a:fld>
            <a:endParaRPr lang="de-DE"/>
          </a:p>
        </p:txBody>
      </p:sp>
    </p:spTree>
    <p:extLst>
      <p:ext uri="{BB962C8B-B14F-4D97-AF65-F5344CB8AC3E}">
        <p14:creationId xmlns:p14="http://schemas.microsoft.com/office/powerpoint/2010/main" val="268155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516838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56848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38149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37895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F1C4473-C97A-4E9B-A54D-25F619DEF711}" type="datetimeFigureOut">
              <a:rPr lang="de-DE" smtClean="0"/>
              <a:t>29.11.2015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394824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F1C4473-C97A-4E9B-A54D-25F619DEF711}" type="datetimeFigureOut">
              <a:rPr lang="de-DE" smtClean="0"/>
              <a:t>29.11.2015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942003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F1C4473-C97A-4E9B-A54D-25F619DEF711}" type="datetimeFigureOut">
              <a:rPr lang="de-DE" smtClean="0"/>
              <a:t>29.11.2015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47563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242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2268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300304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55235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C4473-C97A-4E9B-A54D-25F619DEF711}" type="datetimeFigureOut">
              <a:rPr lang="de-DE" smtClean="0"/>
              <a:t>29.11.2015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1D53B-0995-448D-9F8B-F87D2951864D}" type="slidenum">
              <a:rPr lang="de-DE" smtClean="0"/>
              <a:t>‹Nr.›</a:t>
            </a:fld>
            <a:endParaRPr lang="de-DE"/>
          </a:p>
        </p:txBody>
      </p:sp>
    </p:spTree>
    <p:extLst>
      <p:ext uri="{BB962C8B-B14F-4D97-AF65-F5344CB8AC3E}">
        <p14:creationId xmlns:p14="http://schemas.microsoft.com/office/powerpoint/2010/main" val="591455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a:xfrm>
            <a:off x="538392" y="4509120"/>
            <a:ext cx="8229600" cy="1872208"/>
          </a:xfrm>
        </p:spPr>
        <p:txBody>
          <a:bodyPr/>
          <a:lstStyle/>
          <a:p>
            <a:pPr marL="0" indent="0" algn="ctr">
              <a:buNone/>
            </a:pPr>
            <a:r>
              <a:rPr lang="de-DE" dirty="0" smtClean="0"/>
              <a:t>Fassen Sie den Inhalt der Parabel kurz </a:t>
            </a:r>
            <a:br>
              <a:rPr lang="de-DE" dirty="0" smtClean="0"/>
            </a:br>
            <a:r>
              <a:rPr lang="de-DE" dirty="0" smtClean="0"/>
              <a:t>mündlich zusammen.</a:t>
            </a:r>
          </a:p>
        </p:txBody>
      </p:sp>
      <p:sp>
        <p:nvSpPr>
          <p:cNvPr id="5" name="Abgerundete rechteckige Legende 4"/>
          <p:cNvSpPr/>
          <p:nvPr/>
        </p:nvSpPr>
        <p:spPr>
          <a:xfrm>
            <a:off x="590434" y="1844083"/>
            <a:ext cx="3384376" cy="2254070"/>
          </a:xfrm>
          <a:prstGeom prst="wedgeRoundRectCallout">
            <a:avLst>
              <a:gd name="adj1" fmla="val 58016"/>
              <a:gd name="adj2" fmla="val -28982"/>
              <a:gd name="adj3" fmla="val 1666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 name="Abgerundetes Rechteck 5"/>
          <p:cNvSpPr/>
          <p:nvPr/>
        </p:nvSpPr>
        <p:spPr>
          <a:xfrm>
            <a:off x="862100" y="2306565"/>
            <a:ext cx="1557905" cy="151216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de-DE"/>
          </a:p>
        </p:txBody>
      </p:sp>
      <p:sp>
        <p:nvSpPr>
          <p:cNvPr id="7" name="Textfeld 6"/>
          <p:cNvSpPr txBox="1"/>
          <p:nvPr/>
        </p:nvSpPr>
        <p:spPr>
          <a:xfrm>
            <a:off x="6444208" y="3624819"/>
            <a:ext cx="1944216" cy="369332"/>
          </a:xfrm>
          <a:prstGeom prst="rect">
            <a:avLst/>
          </a:prstGeom>
          <a:noFill/>
        </p:spPr>
        <p:txBody>
          <a:bodyPr wrap="square" rtlCol="0">
            <a:spAutoFit/>
          </a:bodyPr>
          <a:lstStyle/>
          <a:p>
            <a:r>
              <a:rPr lang="de-DE" dirty="0" smtClean="0"/>
              <a:t>Tochter der Wirtin</a:t>
            </a:r>
            <a:endParaRPr lang="de-DE" dirty="0"/>
          </a:p>
        </p:txBody>
      </p:sp>
      <p:sp>
        <p:nvSpPr>
          <p:cNvPr id="8" name="Textfeld 7"/>
          <p:cNvSpPr txBox="1"/>
          <p:nvPr/>
        </p:nvSpPr>
        <p:spPr>
          <a:xfrm>
            <a:off x="4653192" y="3626378"/>
            <a:ext cx="900100" cy="369332"/>
          </a:xfrm>
          <a:prstGeom prst="rect">
            <a:avLst/>
          </a:prstGeom>
          <a:noFill/>
        </p:spPr>
        <p:txBody>
          <a:bodyPr wrap="square" rtlCol="0">
            <a:spAutoFit/>
          </a:bodyPr>
          <a:lstStyle/>
          <a:p>
            <a:r>
              <a:rPr lang="de-DE" dirty="0" smtClean="0"/>
              <a:t>Herr K.</a:t>
            </a:r>
            <a:endParaRPr lang="de-DE" dirty="0"/>
          </a:p>
        </p:txBody>
      </p:sp>
      <p:pic>
        <p:nvPicPr>
          <p:cNvPr id="12" name="Grafik 11"/>
          <p:cNvPicPr/>
          <p:nvPr/>
        </p:nvPicPr>
        <p:blipFill rotWithShape="1">
          <a:blip r:embed="rId3"/>
          <a:srcRect r="10863" b="38000"/>
          <a:stretch/>
        </p:blipFill>
        <p:spPr bwMode="auto">
          <a:xfrm>
            <a:off x="6660232" y="1988840"/>
            <a:ext cx="936104" cy="986977"/>
          </a:xfrm>
          <a:prstGeom prst="rect">
            <a:avLst/>
          </a:prstGeom>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1844824"/>
            <a:ext cx="120650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7649" y="2482328"/>
            <a:ext cx="12430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10921">
            <a:off x="2524976" y="2122966"/>
            <a:ext cx="1023063" cy="658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Grafik 15" descr="Bildergebnis für shark"/>
          <p:cNvPicPr/>
          <p:nvPr/>
        </p:nvPicPr>
        <p:blipFill>
          <a:blip r:embed="rId7">
            <a:extLst>
              <a:ext uri="{28A0092B-C50C-407E-A947-70E740481C1C}">
                <a14:useLocalDpi xmlns:a14="http://schemas.microsoft.com/office/drawing/2010/main" val="0"/>
              </a:ext>
            </a:extLst>
          </a:blip>
          <a:srcRect/>
          <a:stretch>
            <a:fillRect/>
          </a:stretch>
        </p:blipFill>
        <p:spPr bwMode="auto">
          <a:xfrm rot="20834843">
            <a:off x="2624308" y="3094059"/>
            <a:ext cx="1198239" cy="754821"/>
          </a:xfrm>
          <a:prstGeom prst="rect">
            <a:avLst/>
          </a:prstGeom>
          <a:noFill/>
          <a:ln>
            <a:noFill/>
          </a:ln>
        </p:spPr>
      </p:pic>
      <p:sp>
        <p:nvSpPr>
          <p:cNvPr id="4" name="Abgerundete rechteckige Legende 3"/>
          <p:cNvSpPr/>
          <p:nvPr/>
        </p:nvSpPr>
        <p:spPr>
          <a:xfrm>
            <a:off x="7956376" y="1844083"/>
            <a:ext cx="792088" cy="796078"/>
          </a:xfrm>
          <a:prstGeom prst="wedgeRoundRectCallout">
            <a:avLst>
              <a:gd name="adj1" fmla="val -79549"/>
              <a:gd name="adj2" fmla="val 902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t>?</a:t>
            </a:r>
            <a:endParaRPr lang="de-DE" dirty="0"/>
          </a:p>
        </p:txBody>
      </p:sp>
    </p:spTree>
    <p:extLst>
      <p:ext uri="{BB962C8B-B14F-4D97-AF65-F5344CB8AC3E}">
        <p14:creationId xmlns:p14="http://schemas.microsoft.com/office/powerpoint/2010/main" val="27992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6"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1900"/>
                                        <p:tgtEl>
                                          <p:spTgt spid="4"/>
                                        </p:tgtEl>
                                      </p:cBhvr>
                                    </p:animEffect>
                                  </p:childTnLst>
                                </p:cTn>
                              </p:par>
                            </p:childTnLst>
                          </p:cTn>
                        </p:par>
                        <p:par>
                          <p:cTn id="14" fill="hold">
                            <p:stCondLst>
                              <p:cond delay="1900"/>
                            </p:stCondLst>
                            <p:childTnLst>
                              <p:par>
                                <p:cTn id="15" presetID="1" presetClass="entr" presetSubtype="0"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par>
                          <p:cTn id="17" fill="hold">
                            <p:stCondLst>
                              <p:cond delay="19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par>
                          <p:cTn id="20" fill="hold">
                            <p:stCondLst>
                              <p:cond delay="1900"/>
                            </p:stCondLst>
                            <p:childTnLst>
                              <p:par>
                                <p:cTn id="21" presetID="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p:stCondLst>
                              <p:cond delay="1900"/>
                            </p:stCondLst>
                            <p:childTnLst>
                              <p:par>
                                <p:cTn id="24" presetID="6"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childTnLst>
                          </p:cTn>
                        </p:par>
                        <p:par>
                          <p:cTn id="27" fill="hold">
                            <p:stCondLst>
                              <p:cond delay="3900"/>
                            </p:stCondLst>
                            <p:childTnLst>
                              <p:par>
                                <p:cTn id="28" presetID="6"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ircle(in)">
                                      <p:cBhvr>
                                        <p:cTn id="30" dur="2000"/>
                                        <p:tgtEl>
                                          <p:spTgt spid="16"/>
                                        </p:tgtEl>
                                      </p:cBhvr>
                                    </p:animEffect>
                                  </p:childTnLst>
                                </p:cTn>
                              </p:par>
                            </p:childTnLst>
                          </p:cTn>
                        </p:par>
                        <p:par>
                          <p:cTn id="31" fill="hold">
                            <p:stCondLst>
                              <p:cond delay="5900"/>
                            </p:stCondLst>
                            <p:childTnLst>
                              <p:par>
                                <p:cTn id="32" presetID="6"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ircle(in)">
                                      <p:cBhvr>
                                        <p:cTn id="34" dur="2000"/>
                                        <p:tgtEl>
                                          <p:spTgt spid="9"/>
                                        </p:tgtEl>
                                      </p:cBhvr>
                                    </p:animEffect>
                                  </p:childTnLst>
                                </p:cTn>
                              </p:par>
                            </p:childTnLst>
                          </p:cTn>
                        </p:par>
                        <p:par>
                          <p:cTn id="35" fill="hold">
                            <p:stCondLst>
                              <p:cond delay="7900"/>
                            </p:stCondLst>
                            <p:childTnLst>
                              <p:par>
                                <p:cTn id="36" presetID="1"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7900"/>
                            </p:stCondLst>
                            <p:childTnLst>
                              <p:par>
                                <p:cTn id="39" presetID="14" presetClass="entr" presetSubtype="10" fill="hold" grpId="0" nodeType="after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41" dur="18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p:bldP spid="8"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a:xfrm>
            <a:off x="395536" y="1484784"/>
            <a:ext cx="8229600" cy="4525963"/>
          </a:xfrm>
        </p:spPr>
        <p:txBody>
          <a:bodyPr/>
          <a:lstStyle/>
          <a:p>
            <a:pPr marL="0" indent="0">
              <a:buNone/>
            </a:pPr>
            <a:r>
              <a:rPr lang="de-DE" dirty="0" smtClean="0"/>
              <a:t>Übung </a:t>
            </a:r>
          </a:p>
          <a:p>
            <a:pPr>
              <a:buFont typeface="Wingdings" panose="05000000000000000000" pitchFamily="2" charset="2"/>
              <a:buChar char="Ø"/>
            </a:pPr>
            <a:r>
              <a:rPr lang="de-DE" dirty="0" smtClean="0"/>
              <a:t>Zusammenfassung mit einer Wiedergabe im Konjunktiv.</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56" y="3208870"/>
            <a:ext cx="7645400"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5721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randombar(horizontal)">
                                      <p:cBhvr>
                                        <p:cTn id="19" dur="23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1500"/>
                                        <p:tgtEl>
                                          <p:spTgt spid="1026"/>
                                        </p:tgtEl>
                                        <p:attrNameLst>
                                          <p:attrName>ppt_x</p:attrName>
                                        </p:attrNameLst>
                                      </p:cBhvr>
                                      <p:tavLst>
                                        <p:tav tm="0">
                                          <p:val>
                                            <p:strVal val="ppt_x"/>
                                          </p:val>
                                        </p:tav>
                                        <p:tav tm="100000">
                                          <p:val>
                                            <p:strVal val="ppt_x"/>
                                          </p:val>
                                        </p:tav>
                                      </p:tavLst>
                                    </p:anim>
                                    <p:anim calcmode="lin" valueType="num">
                                      <p:cBhvr additive="base">
                                        <p:cTn id="24" dur="1500"/>
                                        <p:tgtEl>
                                          <p:spTgt spid="1026"/>
                                        </p:tgtEl>
                                        <p:attrNameLst>
                                          <p:attrName>ppt_y</p:attrName>
                                        </p:attrNameLst>
                                      </p:cBhvr>
                                      <p:tavLst>
                                        <p:tav tm="0">
                                          <p:val>
                                            <p:strVal val="ppt_y"/>
                                          </p:val>
                                        </p:tav>
                                        <p:tav tm="100000">
                                          <p:val>
                                            <p:strVal val="1+ppt_h/2"/>
                                          </p:val>
                                        </p:tav>
                                      </p:tavLst>
                                    </p:anim>
                                    <p:set>
                                      <p:cBhvr>
                                        <p:cTn id="25" dur="1" fill="hold">
                                          <p:stCondLst>
                                            <p:cond delay="1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p:txBody>
          <a:bodyPr/>
          <a:lstStyle/>
          <a:p>
            <a:pPr marL="0" indent="0">
              <a:buNone/>
            </a:pPr>
            <a:r>
              <a:rPr lang="de-DE" sz="2000" dirty="0" smtClean="0"/>
              <a:t>Übung 1</a:t>
            </a:r>
          </a:p>
          <a:p>
            <a:pPr>
              <a:buFont typeface="Wingdings" panose="05000000000000000000" pitchFamily="2" charset="2"/>
              <a:buChar char="Ø"/>
            </a:pPr>
            <a:r>
              <a:rPr lang="de-DE" sz="2000" dirty="0" smtClean="0"/>
              <a:t>Zusammenfassung mit einer Wiedergabe im Konjunktiv.</a:t>
            </a:r>
          </a:p>
          <a:p>
            <a:pPr marL="0" indent="0">
              <a:buNone/>
            </a:pPr>
            <a:endParaRPr lang="de-DE"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636912"/>
            <a:ext cx="11492383" cy="4021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4812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61111E-6 3.7037E-6 L -0.36857 0.00092 " pathEditMode="relative" rAng="0" ptsTypes="AA">
                                      <p:cBhvr>
                                        <p:cTn id="6" dur="2000" fill="hold"/>
                                        <p:tgtEl>
                                          <p:spTgt spid="2050"/>
                                        </p:tgtEl>
                                        <p:attrNameLst>
                                          <p:attrName>ppt_x</p:attrName>
                                          <p:attrName>ppt_y</p:attrName>
                                        </p:attrNameLst>
                                      </p:cBhvr>
                                      <p:rCtr x="-18438"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a:xfrm>
            <a:off x="395536" y="1484784"/>
            <a:ext cx="8229600" cy="4525963"/>
          </a:xfrm>
        </p:spPr>
        <p:txBody>
          <a:bodyPr>
            <a:normAutofit/>
          </a:bodyPr>
          <a:lstStyle/>
          <a:p>
            <a:pPr marL="0" indent="0" algn="ctr">
              <a:buNone/>
            </a:pPr>
            <a:r>
              <a:rPr lang="de-DE" dirty="0" smtClean="0"/>
              <a:t>Verfassen Sie eine Inhaltsangabe.</a:t>
            </a:r>
            <a:br>
              <a:rPr lang="de-DE" dirty="0" smtClean="0"/>
            </a:br>
            <a:endParaRPr lang="de-DE" dirty="0" smtClean="0"/>
          </a:p>
          <a:p>
            <a:pPr marL="0" indent="0" algn="ctr">
              <a:buNone/>
            </a:pPr>
            <a:endParaRPr lang="de-DE" dirty="0" smtClean="0"/>
          </a:p>
          <a:p>
            <a:pPr marL="0" indent="0">
              <a:buNone/>
            </a:pPr>
            <a:r>
              <a:rPr lang="de-DE" i="1" u="sng" dirty="0"/>
              <a:t>Möglicher Beginn</a:t>
            </a:r>
            <a:r>
              <a:rPr lang="de-DE" i="1" dirty="0"/>
              <a:t>: </a:t>
            </a:r>
            <a:endParaRPr lang="de-DE" i="1" dirty="0" smtClean="0"/>
          </a:p>
          <a:p>
            <a:pPr marL="0" indent="0">
              <a:buNone/>
            </a:pPr>
            <a:r>
              <a:rPr lang="de-DE" i="1" dirty="0" smtClean="0">
                <a:solidFill>
                  <a:srgbClr val="FF0000"/>
                </a:solidFill>
              </a:rPr>
              <a:t>Die </a:t>
            </a:r>
            <a:r>
              <a:rPr lang="de-DE" i="1" dirty="0">
                <a:solidFill>
                  <a:srgbClr val="FF0000"/>
                </a:solidFill>
              </a:rPr>
              <a:t>kleine Tochter der Wirtin des Herrn K. fragt ihn, ob … </a:t>
            </a:r>
            <a:endParaRPr lang="de-DE" i="1" dirty="0" smtClean="0">
              <a:solidFill>
                <a:srgbClr val="FF0000"/>
              </a:solidFill>
            </a:endParaRPr>
          </a:p>
          <a:p>
            <a:pPr marL="0" indent="0">
              <a:buNone/>
            </a:pPr>
            <a:r>
              <a:rPr lang="de-DE" i="1" dirty="0" smtClean="0">
                <a:solidFill>
                  <a:srgbClr val="FF0000"/>
                </a:solidFill>
              </a:rPr>
              <a:t>Er </a:t>
            </a:r>
            <a:r>
              <a:rPr lang="de-DE" i="1" dirty="0">
                <a:solidFill>
                  <a:srgbClr val="FF0000"/>
                </a:solidFill>
              </a:rPr>
              <a:t>antwortet mit einem prompten „Sicher“, bevor er genauer erklärt warum. …</a:t>
            </a:r>
            <a:endParaRPr lang="de-DE" dirty="0" smtClean="0">
              <a:solidFill>
                <a:srgbClr val="FF0000"/>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2060848"/>
            <a:ext cx="4322762" cy="1489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650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Inhaltsangabe</a:t>
            </a:r>
            <a:endParaRPr lang="de-DE" dirty="0"/>
          </a:p>
        </p:txBody>
      </p:sp>
      <p:sp>
        <p:nvSpPr>
          <p:cNvPr id="3" name="Inhaltsplatzhalter 2"/>
          <p:cNvSpPr>
            <a:spLocks noGrp="1"/>
          </p:cNvSpPr>
          <p:nvPr>
            <p:ph idx="1"/>
          </p:nvPr>
        </p:nvSpPr>
        <p:spPr>
          <a:xfrm>
            <a:off x="457200" y="1600200"/>
            <a:ext cx="8229600" cy="4853136"/>
          </a:xfrm>
        </p:spPr>
        <p:txBody>
          <a:bodyPr>
            <a:noAutofit/>
          </a:bodyPr>
          <a:lstStyle/>
          <a:p>
            <a:pPr marL="0" indent="0">
              <a:buNone/>
            </a:pPr>
            <a:r>
              <a:rPr lang="de-DE" sz="2300" i="1" dirty="0"/>
              <a:t>Die kleine Tochter der Wirtin des Herrn K. fragt ihn, ob die Haifische netter zu den kleinen Fischen wären, wenn sie Menschen wären. Er antwortet mit einem prompten „Sicher“, bevor er genauer </a:t>
            </a:r>
            <a:r>
              <a:rPr lang="de-DE" sz="2300" i="1" dirty="0" smtClean="0"/>
              <a:t>erklärt, </a:t>
            </a:r>
            <a:r>
              <a:rPr lang="de-DE" sz="2300" i="1" dirty="0"/>
              <a:t>warum. In seiner langen Antwort geht er näher auf die sich daraus ergebende mögliche Gesellschaftsstruktur ein und legt dar, </a:t>
            </a:r>
            <a:r>
              <a:rPr lang="de-DE" sz="2300" i="1" dirty="0" smtClean="0"/>
              <a:t>…</a:t>
            </a:r>
          </a:p>
          <a:p>
            <a:pPr marL="0" indent="0">
              <a:buNone/>
            </a:pPr>
            <a:r>
              <a:rPr lang="de-DE" sz="2300" i="1" dirty="0" smtClean="0"/>
              <a:t>wie </a:t>
            </a:r>
            <a:r>
              <a:rPr lang="de-DE" sz="2300" i="1" dirty="0"/>
              <a:t>die Fische </a:t>
            </a:r>
            <a:r>
              <a:rPr lang="de-DE" sz="2300" i="1" dirty="0" smtClean="0"/>
              <a:t>anscheinend fürsorglich von den Haien versorgt, unterhalten und ausgebildet würden </a:t>
            </a:r>
            <a:r>
              <a:rPr lang="de-DE" sz="2300" i="1" dirty="0"/>
              <a:t>(</a:t>
            </a:r>
            <a:r>
              <a:rPr lang="de-DE" sz="2300" i="1" dirty="0" err="1" smtClean="0"/>
              <a:t>Zn</a:t>
            </a:r>
            <a:r>
              <a:rPr lang="de-DE" sz="2300" i="1" dirty="0" smtClean="0"/>
              <a:t>. …). </a:t>
            </a:r>
            <a:r>
              <a:rPr lang="de-DE" sz="2300" i="1" dirty="0" smtClean="0">
                <a:solidFill>
                  <a:srgbClr val="FF0000"/>
                </a:solidFill>
              </a:rPr>
              <a:t>Zudem…</a:t>
            </a:r>
          </a:p>
          <a:p>
            <a:pPr marL="0" indent="0">
              <a:buNone/>
            </a:pPr>
            <a:r>
              <a:rPr lang="de-DE" sz="2300" i="1" dirty="0"/>
              <a:t>h</a:t>
            </a:r>
            <a:r>
              <a:rPr lang="de-DE" sz="2300" i="1" dirty="0" smtClean="0"/>
              <a:t>ätten die „Fischlein“ auch Zugang zu Kunstwerken, Theater und Musik (</a:t>
            </a:r>
            <a:r>
              <a:rPr lang="de-DE" sz="2300" i="1" dirty="0" err="1" smtClean="0"/>
              <a:t>Zn</a:t>
            </a:r>
            <a:r>
              <a:rPr lang="de-DE" sz="2300" i="1" dirty="0" smtClean="0"/>
              <a:t>. …) </a:t>
            </a:r>
            <a:r>
              <a:rPr lang="de-DE" sz="2300" i="1" dirty="0">
                <a:solidFill>
                  <a:srgbClr val="FF0000"/>
                </a:solidFill>
              </a:rPr>
              <a:t>Des Weiteren </a:t>
            </a:r>
            <a:r>
              <a:rPr lang="de-DE" sz="2300" i="1" dirty="0" smtClean="0">
                <a:solidFill>
                  <a:srgbClr val="FF0000"/>
                </a:solidFill>
              </a:rPr>
              <a:t>…</a:t>
            </a:r>
          </a:p>
          <a:p>
            <a:pPr marL="0" indent="0">
              <a:buNone/>
            </a:pPr>
            <a:r>
              <a:rPr lang="de-DE" sz="2300" i="1" dirty="0" smtClean="0"/>
              <a:t>gäbe es eine Religion </a:t>
            </a:r>
            <a:r>
              <a:rPr lang="de-DE" sz="2300" i="1" dirty="0"/>
              <a:t>(</a:t>
            </a:r>
            <a:r>
              <a:rPr lang="de-DE" sz="2300" i="1" dirty="0" err="1"/>
              <a:t>Zn</a:t>
            </a:r>
            <a:r>
              <a:rPr lang="de-DE" sz="2300" i="1" dirty="0"/>
              <a:t>. …) </a:t>
            </a:r>
            <a:r>
              <a:rPr lang="de-DE" sz="2300" i="1" dirty="0" smtClean="0"/>
              <a:t>und die Möglichkeit, in der Hierarchie der Fischlein aufzusteigen </a:t>
            </a:r>
            <a:r>
              <a:rPr lang="de-DE" sz="2300" i="1" dirty="0"/>
              <a:t>(</a:t>
            </a:r>
            <a:r>
              <a:rPr lang="de-DE" sz="2300" i="1" dirty="0" err="1"/>
              <a:t>Zn</a:t>
            </a:r>
            <a:r>
              <a:rPr lang="de-DE" sz="2300" i="1" dirty="0"/>
              <a:t>. </a:t>
            </a:r>
            <a:r>
              <a:rPr lang="de-DE" sz="2300" i="1" dirty="0" smtClean="0"/>
              <a:t>…). </a:t>
            </a:r>
            <a:r>
              <a:rPr lang="de-DE" sz="2300" i="1" dirty="0" smtClean="0">
                <a:solidFill>
                  <a:srgbClr val="FF0000"/>
                </a:solidFill>
              </a:rPr>
              <a:t>Herr K. schließt mit der These …</a:t>
            </a:r>
          </a:p>
          <a:p>
            <a:pPr marL="0" indent="0">
              <a:buNone/>
            </a:pPr>
            <a:r>
              <a:rPr lang="de-DE" sz="2300" i="1" dirty="0" smtClean="0"/>
              <a:t>erst wenn Haifische Menschen wären, gäbe es eine Kultur (</a:t>
            </a:r>
            <a:r>
              <a:rPr lang="de-DE" sz="2300" i="1" dirty="0" err="1" smtClean="0"/>
              <a:t>Zn</a:t>
            </a:r>
            <a:r>
              <a:rPr lang="de-DE" sz="2300" i="1" dirty="0" smtClean="0"/>
              <a:t>. …).</a:t>
            </a:r>
            <a:endParaRPr lang="de-DE" sz="2300" i="1" dirty="0"/>
          </a:p>
        </p:txBody>
      </p:sp>
    </p:spTree>
    <p:extLst>
      <p:ext uri="{BB962C8B-B14F-4D97-AF65-F5344CB8AC3E}">
        <p14:creationId xmlns:p14="http://schemas.microsoft.com/office/powerpoint/2010/main" val="245211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sz="3100" dirty="0" smtClean="0"/>
              <a:t>Auf dem Weg zu einem begründeten Textverständnis</a:t>
            </a:r>
            <a:endParaRPr lang="de-DE" sz="3100" dirty="0"/>
          </a:p>
        </p:txBody>
      </p:sp>
      <p:sp>
        <p:nvSpPr>
          <p:cNvPr id="3" name="Inhaltsplatzhalter 2"/>
          <p:cNvSpPr>
            <a:spLocks noGrp="1"/>
          </p:cNvSpPr>
          <p:nvPr>
            <p:ph idx="1"/>
          </p:nvPr>
        </p:nvSpPr>
        <p:spPr>
          <a:xfrm>
            <a:off x="1157620" y="1524932"/>
            <a:ext cx="7437512" cy="4752528"/>
          </a:xfrm>
        </p:spPr>
        <p:txBody>
          <a:bodyPr>
            <a:noAutofit/>
          </a:bodyPr>
          <a:lstStyle/>
          <a:p>
            <a:pPr marL="0" indent="0">
              <a:buNone/>
            </a:pPr>
            <a:r>
              <a:rPr lang="de-DE" sz="2800" dirty="0" smtClean="0"/>
              <a:t>Herr K. erklärt </a:t>
            </a:r>
            <a:r>
              <a:rPr lang="de-DE" sz="2800" u="sng" dirty="0" smtClean="0"/>
              <a:t>einem Kind </a:t>
            </a:r>
            <a:r>
              <a:rPr lang="de-DE" sz="2800" dirty="0" smtClean="0"/>
              <a:t>etwas – woran kann man das im Text erkennen?</a:t>
            </a:r>
            <a:br>
              <a:rPr lang="de-DE" sz="2800" dirty="0" smtClean="0"/>
            </a:br>
            <a:endParaRPr lang="de-DE" sz="2800" dirty="0" smtClean="0"/>
          </a:p>
          <a:p>
            <a:pPr marL="0" indent="0">
              <a:buNone/>
            </a:pPr>
            <a:r>
              <a:rPr lang="de-DE" sz="2800" dirty="0" smtClean="0"/>
              <a:t>Wie findet das kleine Mädchen die Haifische? </a:t>
            </a:r>
            <a:br>
              <a:rPr lang="de-DE" sz="2800" dirty="0" smtClean="0"/>
            </a:br>
            <a:r>
              <a:rPr lang="de-DE" sz="2800" dirty="0" smtClean="0"/>
              <a:t>Wie die Menschen? - Warum fragt sie?</a:t>
            </a:r>
            <a:br>
              <a:rPr lang="de-DE" sz="2800" dirty="0" smtClean="0"/>
            </a:br>
            <a:r>
              <a:rPr lang="de-DE" sz="2800" dirty="0" smtClean="0"/>
              <a:t>Was wünscht sie sich?</a:t>
            </a:r>
            <a:br>
              <a:rPr lang="de-DE" sz="2800" dirty="0" smtClean="0"/>
            </a:br>
            <a:endParaRPr lang="de-DE" sz="2800" dirty="0" smtClean="0"/>
          </a:p>
          <a:p>
            <a:pPr marL="0" indent="0">
              <a:buNone/>
            </a:pPr>
            <a:r>
              <a:rPr lang="de-DE" sz="2800" dirty="0" smtClean="0"/>
              <a:t>Wie findet Herr K. die Haifische? Wie die Fische?</a:t>
            </a:r>
            <a:br>
              <a:rPr lang="de-DE" sz="2800" dirty="0" smtClean="0"/>
            </a:br>
            <a:endParaRPr lang="de-DE" sz="2800"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947" y="1556792"/>
            <a:ext cx="734586" cy="96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1032" y="4509120"/>
            <a:ext cx="734337" cy="96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48" y="3125226"/>
            <a:ext cx="667873" cy="70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78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ircle(in)">
                                      <p:cBhvr>
                                        <p:cTn id="13" dur="2000"/>
                                        <p:tgtEl>
                                          <p:spTgt spid="3">
                                            <p:txEl>
                                              <p:pRg st="1" end="1"/>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circle(in)">
                                      <p:cBhvr>
                                        <p:cTn id="16" dur="2000"/>
                                        <p:tgtEl>
                                          <p:spTgt spid="4098"/>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in)">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sz="3100" dirty="0" smtClean="0"/>
              <a:t>Auf dem Weg zu einem begründeten Textverständnis</a:t>
            </a:r>
            <a:endParaRPr lang="de-DE" sz="3100" dirty="0"/>
          </a:p>
        </p:txBody>
      </p:sp>
      <p:sp>
        <p:nvSpPr>
          <p:cNvPr id="3" name="Inhaltsplatzhalter 2"/>
          <p:cNvSpPr>
            <a:spLocks noGrp="1"/>
          </p:cNvSpPr>
          <p:nvPr>
            <p:ph idx="1"/>
          </p:nvPr>
        </p:nvSpPr>
        <p:spPr>
          <a:xfrm>
            <a:off x="467544" y="1844824"/>
            <a:ext cx="8127588" cy="4432636"/>
          </a:xfrm>
        </p:spPr>
        <p:txBody>
          <a:bodyPr>
            <a:noAutofit/>
          </a:bodyPr>
          <a:lstStyle/>
          <a:p>
            <a:pPr marL="0" indent="0" algn="ctr">
              <a:buNone/>
            </a:pPr>
            <a:r>
              <a:rPr lang="de-DE" sz="2800" b="1" dirty="0" smtClean="0"/>
              <a:t>Übertragung Bildebene auf </a:t>
            </a:r>
            <a:r>
              <a:rPr lang="de-DE" sz="2800" b="1" u="sng" dirty="0" smtClean="0"/>
              <a:t>allgemeine Sachebene</a:t>
            </a:r>
            <a:r>
              <a:rPr lang="de-DE" sz="2800" b="1" dirty="0" smtClean="0"/>
              <a:t>: </a:t>
            </a:r>
            <a:br>
              <a:rPr lang="de-DE" sz="2800" b="1" dirty="0" smtClean="0"/>
            </a:br>
            <a:endParaRPr lang="de-DE" sz="1100" b="1" dirty="0" smtClean="0"/>
          </a:p>
          <a:p>
            <a:pPr marL="0" indent="0">
              <a:buNone/>
            </a:pPr>
            <a:r>
              <a:rPr lang="de-DE" sz="2800" dirty="0" smtClean="0"/>
              <a:t>Für wen stehen /steht… ?</a:t>
            </a:r>
          </a:p>
          <a:p>
            <a:pPr marL="0" indent="0">
              <a:buNone/>
            </a:pPr>
            <a:endParaRPr lang="de-DE" sz="2800" dirty="0"/>
          </a:p>
          <a:p>
            <a:pPr marL="0" indent="0">
              <a:buNone/>
            </a:pPr>
            <a:endParaRPr lang="de-DE" sz="2800" dirty="0" smtClean="0"/>
          </a:p>
          <a:p>
            <a:pPr marL="0" indent="0">
              <a:buNone/>
            </a:pPr>
            <a:endParaRPr lang="de-DE" sz="2800" dirty="0"/>
          </a:p>
          <a:p>
            <a:pPr marL="0" indent="0">
              <a:buNone/>
            </a:pPr>
            <a:endParaRPr lang="de-DE" sz="2800" dirty="0" smtClean="0"/>
          </a:p>
          <a:p>
            <a:pPr marL="0" indent="0">
              <a:buNone/>
            </a:pPr>
            <a:r>
              <a:rPr lang="de-DE" sz="2800" b="1" dirty="0" smtClean="0"/>
              <a:t>Konkrete Beispiele?</a:t>
            </a:r>
          </a:p>
          <a:p>
            <a:pPr marL="0" indent="0">
              <a:buNone/>
            </a:pPr>
            <a:endParaRPr lang="de-DE" sz="2800" dirty="0"/>
          </a:p>
          <a:p>
            <a:pPr marL="0" indent="0">
              <a:buNone/>
            </a:pPr>
            <a:endParaRPr lang="de-DE" sz="2800" dirty="0" smtClean="0"/>
          </a:p>
          <a:p>
            <a:pPr marL="0" indent="0">
              <a:buNone/>
            </a:pPr>
            <a:endParaRPr lang="de-DE" sz="2800" dirty="0"/>
          </a:p>
        </p:txBody>
      </p:sp>
      <p:pic>
        <p:nvPicPr>
          <p:cNvPr id="8" name="Grafik 7"/>
          <p:cNvPicPr/>
          <p:nvPr/>
        </p:nvPicPr>
        <p:blipFill rotWithShape="1">
          <a:blip r:embed="rId3"/>
          <a:srcRect r="10863" b="38000"/>
          <a:stretch/>
        </p:blipFill>
        <p:spPr bwMode="auto">
          <a:xfrm>
            <a:off x="2521771" y="3284167"/>
            <a:ext cx="720080" cy="719185"/>
          </a:xfrm>
          <a:prstGeom prst="rect">
            <a:avLst/>
          </a:prstGeom>
          <a:ln>
            <a:noFill/>
          </a:ln>
          <a:extLst>
            <a:ext uri="{53640926-AAD7-44D8-BBD7-CCE9431645EC}">
              <a14:shadowObscured xmlns:a14="http://schemas.microsoft.com/office/drawing/2010/main"/>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857" y="3212976"/>
            <a:ext cx="734586" cy="96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24002">
            <a:off x="4136525" y="2734273"/>
            <a:ext cx="134778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216" y="2970515"/>
            <a:ext cx="12430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24002">
            <a:off x="4712589" y="3574800"/>
            <a:ext cx="134778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6919" y="4581128"/>
            <a:ext cx="3099620" cy="2104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549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circle(in)">
                                      <p:cBhvr>
                                        <p:cTn id="17" dur="2000"/>
                                        <p:tgtEl>
                                          <p:spTgt spid="5122"/>
                                        </p:tgtEl>
                                      </p:cBhvr>
                                    </p:animEffect>
                                  </p:childTnLst>
                                </p:cTn>
                              </p:par>
                              <p:par>
                                <p:cTn id="18" presetID="6" presetClass="entr" presetSubtype="16"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ircle(in)">
                                      <p:cBhvr>
                                        <p:cTn id="20" dur="2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5123"/>
                                        </p:tgtEl>
                                        <p:attrNameLst>
                                          <p:attrName>style.visibility</p:attrName>
                                        </p:attrNameLst>
                                      </p:cBhvr>
                                      <p:to>
                                        <p:strVal val="visible"/>
                                      </p:to>
                                    </p:set>
                                    <p:animEffect transition="in" filter="circle(in)">
                                      <p:cBhvr>
                                        <p:cTn id="25" dur="2000"/>
                                        <p:tgtEl>
                                          <p:spTgt spid="5123"/>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circle(in)">
                                      <p:cBhvr>
                                        <p:cTn id="30" dur="2000"/>
                                        <p:tgtEl>
                                          <p:spTgt spid="2050"/>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circle(in)">
                                      <p:cBhvr>
                                        <p:cTn id="3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49817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sz="3100" b="1" dirty="0" smtClean="0"/>
              <a:t>Deutungshypothesen</a:t>
            </a:r>
            <a:r>
              <a:rPr lang="de-DE" sz="3100" dirty="0" smtClean="0"/>
              <a:t/>
            </a:r>
            <a:br>
              <a:rPr lang="de-DE" sz="3100" dirty="0" smtClean="0"/>
            </a:br>
            <a:r>
              <a:rPr lang="de-DE" sz="3100" dirty="0" smtClean="0"/>
              <a:t>Wie unterscheiden sich diese Thesen voneinander? Welche finden Sie am </a:t>
            </a:r>
            <a:r>
              <a:rPr lang="de-DE" sz="3100" dirty="0"/>
              <a:t>passendsten?</a:t>
            </a:r>
          </a:p>
        </p:txBody>
      </p:sp>
      <p:sp>
        <p:nvSpPr>
          <p:cNvPr id="3" name="Inhaltsplatzhalter 2"/>
          <p:cNvSpPr>
            <a:spLocks noGrp="1"/>
          </p:cNvSpPr>
          <p:nvPr>
            <p:ph idx="1"/>
          </p:nvPr>
        </p:nvSpPr>
        <p:spPr>
          <a:xfrm>
            <a:off x="457200" y="1988840"/>
            <a:ext cx="8229600" cy="4536504"/>
          </a:xfrm>
        </p:spPr>
        <p:txBody>
          <a:bodyPr>
            <a:normAutofit fontScale="77500" lnSpcReduction="20000"/>
          </a:bodyPr>
          <a:lstStyle/>
          <a:p>
            <a:pPr marL="514350" indent="-514350">
              <a:buFont typeface="+mj-lt"/>
              <a:buAutoNum type="arabicPeriod"/>
            </a:pPr>
            <a:r>
              <a:rPr lang="de-DE" dirty="0" smtClean="0"/>
              <a:t>In dieser Parabel vergleicht Brecht die Tiere mit den Menschen und beschreibt deren gesellschaftliches System.</a:t>
            </a:r>
          </a:p>
          <a:p>
            <a:pPr marL="514350" indent="-514350">
              <a:buFont typeface="+mj-lt"/>
              <a:buAutoNum type="arabicPeriod"/>
            </a:pPr>
            <a:r>
              <a:rPr lang="de-DE" dirty="0" smtClean="0"/>
              <a:t>In seiner Parabel vergleicht Brecht die Situation im Meer mit dem Dritten Reich. Er will verdeutlichen, wie die Nazis es schafften, sich über zehn Jahre an der Macht zu halten.</a:t>
            </a:r>
          </a:p>
          <a:p>
            <a:pPr marL="514350" indent="-514350">
              <a:buFont typeface="+mj-lt"/>
              <a:buAutoNum type="arabicPeriod"/>
            </a:pPr>
            <a:r>
              <a:rPr lang="de-DE" dirty="0" smtClean="0"/>
              <a:t>In Brechts Parabel geht es darum, dass die Mächtigen und Reichen ihr egoistisches Verhalten damit rechtfertigen, die Schwächeren zu schützen und zu versorgen.</a:t>
            </a:r>
          </a:p>
          <a:p>
            <a:pPr marL="514350" indent="-514350">
              <a:buFont typeface="+mj-lt"/>
              <a:buAutoNum type="arabicPeriod"/>
            </a:pPr>
            <a:r>
              <a:rPr lang="de-DE" dirty="0" smtClean="0"/>
              <a:t>Brecht verdeutlicht in dieser Parabel, was den Kleinen passiert, wenn sie sich von Mächtigeren, vermeintlich </a:t>
            </a:r>
            <a:r>
              <a:rPr lang="de-DE" dirty="0" smtClean="0"/>
              <a:t>Schlauen, </a:t>
            </a:r>
            <a:r>
              <a:rPr lang="de-DE" dirty="0" smtClean="0"/>
              <a:t>einwickeln und ausbeuten lassen.</a:t>
            </a:r>
            <a:endParaRPr lang="de-DE" dirty="0"/>
          </a:p>
        </p:txBody>
      </p:sp>
    </p:spTree>
    <p:extLst>
      <p:ext uri="{BB962C8B-B14F-4D97-AF65-F5344CB8AC3E}">
        <p14:creationId xmlns:p14="http://schemas.microsoft.com/office/powerpoint/2010/main" val="393882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49817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sz="3100" b="1" dirty="0" smtClean="0"/>
              <a:t>Deutungshypothesen</a:t>
            </a:r>
            <a:r>
              <a:rPr lang="de-DE" sz="3100" dirty="0" smtClean="0"/>
              <a:t/>
            </a:r>
            <a:br>
              <a:rPr lang="de-DE" sz="3100" dirty="0" smtClean="0"/>
            </a:br>
            <a:r>
              <a:rPr lang="de-DE" sz="3100" dirty="0" smtClean="0"/>
              <a:t>Wie unterscheiden sich diese Thesen voneinander? Welche finden Sie am </a:t>
            </a:r>
            <a:r>
              <a:rPr lang="de-DE" sz="3100" dirty="0"/>
              <a:t>passendsten?</a:t>
            </a:r>
          </a:p>
        </p:txBody>
      </p:sp>
      <p:sp>
        <p:nvSpPr>
          <p:cNvPr id="3" name="Inhaltsplatzhalter 2"/>
          <p:cNvSpPr>
            <a:spLocks noGrp="1"/>
          </p:cNvSpPr>
          <p:nvPr>
            <p:ph idx="1"/>
          </p:nvPr>
        </p:nvSpPr>
        <p:spPr>
          <a:xfrm>
            <a:off x="457200" y="1988840"/>
            <a:ext cx="8229600" cy="4536504"/>
          </a:xfrm>
        </p:spPr>
        <p:txBody>
          <a:bodyPr>
            <a:noAutofit/>
          </a:bodyPr>
          <a:lstStyle/>
          <a:p>
            <a:pPr marL="514350" indent="-514350">
              <a:buFont typeface="+mj-lt"/>
              <a:buAutoNum type="arabicPeriod"/>
            </a:pPr>
            <a:r>
              <a:rPr lang="de-DE" sz="1800" dirty="0" smtClean="0"/>
              <a:t>In dieser Parabel vergleicht </a:t>
            </a:r>
            <a:r>
              <a:rPr lang="de-DE" sz="1800" u="sng" dirty="0" smtClean="0"/>
              <a:t>Brecht</a:t>
            </a:r>
            <a:r>
              <a:rPr lang="de-DE" sz="1800" dirty="0" smtClean="0"/>
              <a:t> die Tiere mit den Menschen und beschreibt deren gesellschaftliches System.</a:t>
            </a:r>
          </a:p>
          <a:p>
            <a:pPr marL="0" indent="0">
              <a:buNone/>
            </a:pPr>
            <a:r>
              <a:rPr lang="de-DE" sz="1800" dirty="0" smtClean="0">
                <a:solidFill>
                  <a:srgbClr val="FF0000"/>
                </a:solidFill>
                <a:sym typeface="Wingdings" panose="05000000000000000000" pitchFamily="2" charset="2"/>
              </a:rPr>
              <a:t> Bildebene (eher Thema)</a:t>
            </a:r>
            <a:endParaRPr lang="de-DE" sz="1800" dirty="0" smtClean="0">
              <a:solidFill>
                <a:srgbClr val="FF0000"/>
              </a:solidFill>
            </a:endParaRPr>
          </a:p>
          <a:p>
            <a:pPr marL="514350" indent="-514350">
              <a:buFont typeface="+mj-lt"/>
              <a:buAutoNum type="arabicPeriod" startAt="2"/>
            </a:pPr>
            <a:r>
              <a:rPr lang="de-DE" sz="1800" dirty="0" smtClean="0"/>
              <a:t>In seiner Parabel vergleicht </a:t>
            </a:r>
            <a:r>
              <a:rPr lang="de-DE" sz="1800" u="sng" dirty="0" smtClean="0"/>
              <a:t>Brecht</a:t>
            </a:r>
            <a:r>
              <a:rPr lang="de-DE" sz="1800" dirty="0" smtClean="0"/>
              <a:t> die Situation im Meer mit dem </a:t>
            </a:r>
            <a:r>
              <a:rPr lang="de-DE" sz="1800" dirty="0" smtClean="0">
                <a:solidFill>
                  <a:srgbClr val="FF0000"/>
                </a:solidFill>
              </a:rPr>
              <a:t>D</a:t>
            </a:r>
            <a:r>
              <a:rPr lang="de-DE" sz="1800" dirty="0" smtClean="0"/>
              <a:t>ritten Reich. Er will verdeutlichen, wie die Nazis es schafften, sich über zehn Jahre an der Macht zu halten.</a:t>
            </a:r>
          </a:p>
          <a:p>
            <a:pPr marL="354013" indent="-354013">
              <a:buNone/>
            </a:pPr>
            <a:r>
              <a:rPr lang="de-DE" sz="1800" dirty="0" smtClean="0">
                <a:solidFill>
                  <a:srgbClr val="FF0000"/>
                </a:solidFill>
                <a:sym typeface="Wingdings" panose="05000000000000000000" pitchFamily="2" charset="2"/>
              </a:rPr>
              <a:t> Übertragung der Gesamtdeutung auf konkretes Beispiel (eher am Ende)</a:t>
            </a:r>
            <a:endParaRPr lang="de-DE" sz="1800" dirty="0" smtClean="0">
              <a:solidFill>
                <a:srgbClr val="FF0000"/>
              </a:solidFill>
            </a:endParaRPr>
          </a:p>
          <a:p>
            <a:pPr marL="514350" indent="-514350">
              <a:buFont typeface="+mj-lt"/>
              <a:buAutoNum type="arabicPeriod" startAt="3"/>
            </a:pPr>
            <a:r>
              <a:rPr lang="de-DE" sz="1800" dirty="0" smtClean="0"/>
              <a:t>In </a:t>
            </a:r>
            <a:r>
              <a:rPr lang="de-DE" sz="1800" u="sng" dirty="0" smtClean="0"/>
              <a:t>Brechts</a:t>
            </a:r>
            <a:r>
              <a:rPr lang="de-DE" sz="1800" dirty="0" smtClean="0"/>
              <a:t> Parabel geht es darum, dass die Mächtigen und Reichen ihr egoistisches Verhalten damit rechtfertigen, die Schwächeren zu schützen und zu versorgen.</a:t>
            </a:r>
          </a:p>
          <a:p>
            <a:pPr marL="514350" indent="-514350">
              <a:buFont typeface="+mj-lt"/>
              <a:buAutoNum type="arabicPeriod" startAt="3"/>
            </a:pPr>
            <a:r>
              <a:rPr lang="de-DE" sz="1800" u="sng" dirty="0" smtClean="0"/>
              <a:t>Brecht</a:t>
            </a:r>
            <a:r>
              <a:rPr lang="de-DE" sz="1800" dirty="0" smtClean="0"/>
              <a:t> verdeutlicht in dieser Parabel, was den Kleinen passiert, wenn sie sich von Mächtigeren, vermeintlich Schlauen einwickeln und ausbeuten lassen.</a:t>
            </a:r>
          </a:p>
          <a:p>
            <a:pPr>
              <a:buFont typeface="Wingdings"/>
              <a:buChar char="à"/>
            </a:pPr>
            <a:r>
              <a:rPr lang="de-DE" sz="1800" dirty="0" smtClean="0">
                <a:solidFill>
                  <a:srgbClr val="FF0000"/>
                </a:solidFill>
                <a:sym typeface="Wingdings" panose="05000000000000000000" pitchFamily="2" charset="2"/>
              </a:rPr>
              <a:t>Allgemeine Sachebene  mögliche Deutungshypothesen </a:t>
            </a:r>
          </a:p>
          <a:p>
            <a:pPr>
              <a:buFont typeface="Wingdings"/>
              <a:buChar char="à"/>
            </a:pPr>
            <a:r>
              <a:rPr lang="de-DE" sz="1800" dirty="0" smtClean="0">
                <a:solidFill>
                  <a:srgbClr val="FF0000"/>
                </a:solidFill>
                <a:sym typeface="Wingdings" panose="05000000000000000000" pitchFamily="2" charset="2"/>
              </a:rPr>
              <a:t>Roter Faden für die Interpretation</a:t>
            </a:r>
            <a:endParaRPr lang="de-DE" sz="18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3284984"/>
            <a:ext cx="480377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27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circle(in)">
                                      <p:cBhvr>
                                        <p:cTn id="2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de-DE" dirty="0" smtClean="0"/>
              <a:t>Einige formale Gestaltungsaspekte </a:t>
            </a:r>
            <a:endParaRPr lang="de-DE" dirty="0"/>
          </a:p>
        </p:txBody>
      </p:sp>
      <p:sp>
        <p:nvSpPr>
          <p:cNvPr id="3" name="Inhaltsplatzhalter 2"/>
          <p:cNvSpPr>
            <a:spLocks noGrp="1"/>
          </p:cNvSpPr>
          <p:nvPr>
            <p:ph idx="1"/>
          </p:nvPr>
        </p:nvSpPr>
        <p:spPr/>
        <p:txBody>
          <a:bodyPr>
            <a:normAutofit lnSpcReduction="10000"/>
          </a:bodyPr>
          <a:lstStyle/>
          <a:p>
            <a:r>
              <a:rPr lang="de-DE" dirty="0" smtClean="0"/>
              <a:t>„wegstürbe“, „gäbe“, „könnten“ etc.</a:t>
            </a:r>
            <a:br>
              <a:rPr lang="de-DE" dirty="0" smtClean="0"/>
            </a:br>
            <a:r>
              <a:rPr lang="de-DE" dirty="0" smtClean="0"/>
              <a:t>Welche Funktion erfüllt der </a:t>
            </a:r>
            <a:r>
              <a:rPr lang="de-DE" dirty="0" smtClean="0">
                <a:solidFill>
                  <a:srgbClr val="FF0000"/>
                </a:solidFill>
              </a:rPr>
              <a:t>Konjunktiv II</a:t>
            </a:r>
            <a:r>
              <a:rPr lang="de-DE" dirty="0" smtClean="0"/>
              <a:t>?</a:t>
            </a:r>
          </a:p>
          <a:p>
            <a:r>
              <a:rPr lang="de-DE" dirty="0"/>
              <a:t>Brecht wählt die </a:t>
            </a:r>
            <a:r>
              <a:rPr lang="de-DE" dirty="0">
                <a:solidFill>
                  <a:srgbClr val="FF0000"/>
                </a:solidFill>
              </a:rPr>
              <a:t>Metapher </a:t>
            </a:r>
            <a:r>
              <a:rPr lang="de-DE" dirty="0"/>
              <a:t>der Haie und der Fische. Warum</a:t>
            </a:r>
            <a:r>
              <a:rPr lang="de-DE" dirty="0" smtClean="0"/>
              <a:t>?</a:t>
            </a:r>
          </a:p>
          <a:p>
            <a:r>
              <a:rPr lang="de-DE" dirty="0" smtClean="0"/>
              <a:t>Wortwahl: Warum </a:t>
            </a:r>
            <a:r>
              <a:rPr lang="de-DE" dirty="0"/>
              <a:t>nennt er die Haie – </a:t>
            </a:r>
            <a:r>
              <a:rPr lang="de-DE" dirty="0">
                <a:solidFill>
                  <a:srgbClr val="FF0000"/>
                </a:solidFill>
              </a:rPr>
              <a:t>Haifische</a:t>
            </a:r>
            <a:r>
              <a:rPr lang="de-DE" dirty="0"/>
              <a:t> und die Fische – </a:t>
            </a:r>
            <a:r>
              <a:rPr lang="de-DE" dirty="0">
                <a:solidFill>
                  <a:srgbClr val="FF0000"/>
                </a:solidFill>
              </a:rPr>
              <a:t>Fischlein</a:t>
            </a:r>
            <a:r>
              <a:rPr lang="de-DE" dirty="0" smtClean="0"/>
              <a:t>?</a:t>
            </a:r>
          </a:p>
          <a:p>
            <a:r>
              <a:rPr lang="de-DE" dirty="0"/>
              <a:t>Für seine Kritik verwendet Brecht </a:t>
            </a:r>
            <a:r>
              <a:rPr lang="de-DE" dirty="0">
                <a:solidFill>
                  <a:srgbClr val="FF0000"/>
                </a:solidFill>
              </a:rPr>
              <a:t>Ironie</a:t>
            </a:r>
            <a:r>
              <a:rPr lang="de-DE" dirty="0"/>
              <a:t>. </a:t>
            </a:r>
            <a:br>
              <a:rPr lang="de-DE" dirty="0"/>
            </a:br>
            <a:r>
              <a:rPr lang="de-DE" dirty="0" smtClean="0"/>
              <a:t>Nennen Sie </a:t>
            </a:r>
            <a:r>
              <a:rPr lang="de-DE" dirty="0"/>
              <a:t>Beispiele. </a:t>
            </a:r>
            <a:r>
              <a:rPr lang="de-DE" dirty="0" smtClean="0"/>
              <a:t>Erläutern Sie </a:t>
            </a:r>
            <a:r>
              <a:rPr lang="de-DE" dirty="0"/>
              <a:t>die Funktion.</a:t>
            </a:r>
          </a:p>
          <a:p>
            <a:pPr marL="0" indent="0">
              <a:buNone/>
            </a:pPr>
            <a:endParaRPr lang="de-DE" dirty="0"/>
          </a:p>
          <a:p>
            <a:endParaRPr lang="de-DE" dirty="0"/>
          </a:p>
          <a:p>
            <a:endParaRPr lang="de-DE" dirty="0" smtClean="0">
              <a:solidFill>
                <a:srgbClr val="FF0000"/>
              </a:solidFill>
            </a:endParaRPr>
          </a:p>
          <a:p>
            <a:pPr marL="514350" indent="-514350">
              <a:buFont typeface="+mj-lt"/>
              <a:buAutoNum type="alphaLcPeriod"/>
            </a:pPr>
            <a:endParaRPr lang="de-DE" dirty="0" smtClean="0">
              <a:solidFill>
                <a:srgbClr val="FF0000"/>
              </a:solidFill>
            </a:endParaRPr>
          </a:p>
          <a:p>
            <a:endParaRPr lang="de-DE" dirty="0"/>
          </a:p>
        </p:txBody>
      </p:sp>
    </p:spTree>
    <p:extLst>
      <p:ext uri="{BB962C8B-B14F-4D97-AF65-F5344CB8AC3E}">
        <p14:creationId xmlns:p14="http://schemas.microsoft.com/office/powerpoint/2010/main" val="131023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de-DE" dirty="0" smtClean="0"/>
              <a:t>Einige formale Gestaltungsaspekte </a:t>
            </a:r>
            <a:endParaRPr lang="de-DE" dirty="0"/>
          </a:p>
        </p:txBody>
      </p:sp>
      <p:sp>
        <p:nvSpPr>
          <p:cNvPr id="3" name="Inhaltsplatzhalter 2"/>
          <p:cNvSpPr>
            <a:spLocks noGrp="1"/>
          </p:cNvSpPr>
          <p:nvPr>
            <p:ph idx="1"/>
          </p:nvPr>
        </p:nvSpPr>
        <p:spPr>
          <a:xfrm>
            <a:off x="457200" y="1600200"/>
            <a:ext cx="8435280" cy="4997152"/>
          </a:xfrm>
        </p:spPr>
        <p:txBody>
          <a:bodyPr>
            <a:normAutofit fontScale="62500" lnSpcReduction="20000"/>
          </a:bodyPr>
          <a:lstStyle/>
          <a:p>
            <a:pPr marL="0" indent="0" algn="ctr">
              <a:buNone/>
            </a:pPr>
            <a:r>
              <a:rPr lang="de-DE" b="1" dirty="0" smtClean="0"/>
              <a:t>Erzählsituation </a:t>
            </a:r>
          </a:p>
          <a:p>
            <a:pPr marL="0" indent="0">
              <a:buNone/>
            </a:pPr>
            <a:endParaRPr lang="de-DE" b="1" dirty="0" smtClean="0"/>
          </a:p>
          <a:p>
            <a:pPr marL="514350" indent="-514350">
              <a:buFont typeface="+mj-lt"/>
              <a:buAutoNum type="alphaLcPeriod"/>
            </a:pPr>
            <a:endParaRPr lang="de-DE" dirty="0" smtClean="0">
              <a:solidFill>
                <a:srgbClr val="FF0000"/>
              </a:solidFill>
            </a:endParaRPr>
          </a:p>
          <a:p>
            <a:r>
              <a:rPr lang="de-DE" dirty="0" smtClean="0"/>
              <a:t>Rahmenhandlung / Dialog zw. Herr K. und Mädchen:</a:t>
            </a:r>
            <a:br>
              <a:rPr lang="de-DE" dirty="0" smtClean="0"/>
            </a:br>
            <a:r>
              <a:rPr lang="de-DE" b="1" dirty="0" smtClean="0"/>
              <a:t>Erzählform? Erzählperspektive? Erzählhaltung?</a:t>
            </a:r>
          </a:p>
          <a:p>
            <a:pPr marL="0" indent="0" algn="ctr">
              <a:buNone/>
            </a:pPr>
            <a:r>
              <a:rPr lang="de-DE" dirty="0">
                <a:solidFill>
                  <a:srgbClr val="7030A0"/>
                </a:solidFill>
              </a:rPr>
              <a:t>n</a:t>
            </a:r>
            <a:r>
              <a:rPr lang="de-DE" dirty="0" smtClean="0">
                <a:solidFill>
                  <a:srgbClr val="7030A0"/>
                </a:solidFill>
              </a:rPr>
              <a:t>eutraler Erzähler / Er/Sie-Form</a:t>
            </a:r>
            <a:br>
              <a:rPr lang="de-DE" dirty="0" smtClean="0">
                <a:solidFill>
                  <a:srgbClr val="7030A0"/>
                </a:solidFill>
              </a:rPr>
            </a:br>
            <a:endParaRPr lang="de-DE" dirty="0" smtClean="0">
              <a:solidFill>
                <a:srgbClr val="7030A0"/>
              </a:solidFill>
            </a:endParaRPr>
          </a:p>
          <a:p>
            <a:r>
              <a:rPr lang="de-DE" dirty="0" smtClean="0"/>
              <a:t>Fabel / Herrn K.s Antwort / Herrn K.s Erzählung:</a:t>
            </a:r>
            <a:br>
              <a:rPr lang="de-DE" dirty="0" smtClean="0"/>
            </a:br>
            <a:r>
              <a:rPr lang="de-DE" b="1" dirty="0"/>
              <a:t>Erzählform? Erzählperspektive? Erzählhaltung</a:t>
            </a:r>
            <a:r>
              <a:rPr lang="de-DE" b="1" dirty="0" smtClean="0"/>
              <a:t>?</a:t>
            </a:r>
          </a:p>
          <a:p>
            <a:pPr marL="0" indent="0" algn="ctr">
              <a:buNone/>
            </a:pPr>
            <a:r>
              <a:rPr lang="de-DE" dirty="0" smtClean="0">
                <a:solidFill>
                  <a:srgbClr val="7030A0"/>
                </a:solidFill>
              </a:rPr>
              <a:t>Herr K. als auktorialer Erzähler / kommentiert / ironisch, kritisch</a:t>
            </a:r>
          </a:p>
          <a:p>
            <a:pPr marL="0" indent="0" algn="ctr">
              <a:buNone/>
            </a:pPr>
            <a:r>
              <a:rPr lang="de-DE" dirty="0" smtClean="0">
                <a:solidFill>
                  <a:srgbClr val="7030A0"/>
                </a:solidFill>
              </a:rPr>
              <a:t> </a:t>
            </a:r>
            <a:br>
              <a:rPr lang="de-DE" dirty="0" smtClean="0">
                <a:solidFill>
                  <a:srgbClr val="7030A0"/>
                </a:solidFill>
              </a:rPr>
            </a:br>
            <a:r>
              <a:rPr lang="de-DE" u="sng" dirty="0" smtClean="0">
                <a:solidFill>
                  <a:srgbClr val="7030A0"/>
                </a:solidFill>
              </a:rPr>
              <a:t>Vordergründig</a:t>
            </a:r>
            <a:r>
              <a:rPr lang="de-DE" dirty="0" smtClean="0">
                <a:solidFill>
                  <a:srgbClr val="7030A0"/>
                </a:solidFill>
              </a:rPr>
              <a:t>: dem Mädchen angepasst anschaulich und einfach, erklärend (Syntax: einfache Hypotaxen; Wortwahl: „Fischlein“, „</a:t>
            </a:r>
            <a:r>
              <a:rPr lang="de-DE" dirty="0" err="1" smtClean="0">
                <a:solidFill>
                  <a:srgbClr val="7030A0"/>
                </a:solidFill>
              </a:rPr>
              <a:t>Tierzeug</a:t>
            </a:r>
            <a:r>
              <a:rPr lang="de-DE" dirty="0" smtClean="0">
                <a:solidFill>
                  <a:srgbClr val="7030A0"/>
                </a:solidFill>
              </a:rPr>
              <a:t>“ etc.)</a:t>
            </a:r>
          </a:p>
          <a:p>
            <a:pPr marL="0" indent="0" algn="ctr">
              <a:buNone/>
            </a:pPr>
            <a:r>
              <a:rPr lang="de-DE" u="sng" dirty="0" smtClean="0">
                <a:solidFill>
                  <a:srgbClr val="7030A0"/>
                </a:solidFill>
              </a:rPr>
              <a:t>Eigentlich</a:t>
            </a:r>
            <a:r>
              <a:rPr lang="de-DE" dirty="0" smtClean="0">
                <a:solidFill>
                  <a:srgbClr val="7030A0"/>
                </a:solidFill>
              </a:rPr>
              <a:t>: an den eigentlichen, implizierten Leser gerichtet, der das gleiche Weltwissen hat: </a:t>
            </a:r>
            <a:r>
              <a:rPr lang="de-DE" b="1" dirty="0" smtClean="0">
                <a:solidFill>
                  <a:srgbClr val="7030A0"/>
                </a:solidFill>
              </a:rPr>
              <a:t>ironisch, kritisch</a:t>
            </a:r>
            <a:r>
              <a:rPr lang="de-DE" dirty="0" smtClean="0">
                <a:solidFill>
                  <a:srgbClr val="7030A0"/>
                </a:solidFill>
              </a:rPr>
              <a:t> </a:t>
            </a:r>
            <a:br>
              <a:rPr lang="de-DE" dirty="0" smtClean="0">
                <a:solidFill>
                  <a:srgbClr val="7030A0"/>
                </a:solidFill>
              </a:rPr>
            </a:br>
            <a:r>
              <a:rPr lang="de-DE" dirty="0" smtClean="0">
                <a:solidFill>
                  <a:srgbClr val="7030A0"/>
                </a:solidFill>
              </a:rPr>
              <a:t>(Ironie + Kommentare: „faule“ Haie, „prächtig“; </a:t>
            </a:r>
            <a:br>
              <a:rPr lang="de-DE" dirty="0" smtClean="0">
                <a:solidFill>
                  <a:srgbClr val="7030A0"/>
                </a:solidFill>
              </a:rPr>
            </a:br>
            <a:r>
              <a:rPr lang="de-DE" dirty="0" smtClean="0">
                <a:solidFill>
                  <a:srgbClr val="7030A0"/>
                </a:solidFill>
              </a:rPr>
              <a:t>„übrigens“, „sogar“, mehrfach: „natürlich“, „überhaupt“)</a:t>
            </a:r>
            <a:r>
              <a:rPr lang="de-DE" b="1" dirty="0" smtClean="0">
                <a:solidFill>
                  <a:srgbClr val="7030A0"/>
                </a:solidFill>
              </a:rPr>
              <a:t/>
            </a:r>
            <a:br>
              <a:rPr lang="de-DE" b="1" dirty="0" smtClean="0">
                <a:solidFill>
                  <a:srgbClr val="7030A0"/>
                </a:solidFill>
              </a:rPr>
            </a:br>
            <a:endParaRPr lang="de-DE" b="1" dirty="0">
              <a:solidFill>
                <a:srgbClr val="7030A0"/>
              </a:solidFill>
            </a:endParaRPr>
          </a:p>
          <a:p>
            <a:pPr marL="0" indent="0">
              <a:buNone/>
            </a:pPr>
            <a:endParaRPr lang="de-DE"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340768"/>
            <a:ext cx="3068638" cy="1057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4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Inhaltliche Aspekte</a:t>
            </a:r>
            <a:endParaRPr lang="de-DE" dirty="0"/>
          </a:p>
        </p:txBody>
      </p:sp>
      <p:sp>
        <p:nvSpPr>
          <p:cNvPr id="3" name="Inhaltsplatzhalter 2"/>
          <p:cNvSpPr>
            <a:spLocks noGrp="1"/>
          </p:cNvSpPr>
          <p:nvPr>
            <p:ph idx="1"/>
          </p:nvPr>
        </p:nvSpPr>
        <p:spPr/>
        <p:txBody>
          <a:bodyPr>
            <a:normAutofit lnSpcReduction="10000"/>
          </a:bodyPr>
          <a:lstStyle/>
          <a:p>
            <a:r>
              <a:rPr lang="de-DE" dirty="0" smtClean="0"/>
              <a:t>Welche Funktion hat </a:t>
            </a:r>
            <a:r>
              <a:rPr lang="de-DE" b="1" dirty="0" smtClean="0"/>
              <a:t>Kunst</a:t>
            </a:r>
            <a:r>
              <a:rPr lang="de-DE" dirty="0" smtClean="0"/>
              <a:t> in der Gesellschaft der Haifische?</a:t>
            </a:r>
          </a:p>
          <a:p>
            <a:r>
              <a:rPr lang="de-DE" dirty="0" smtClean="0"/>
              <a:t>Welche die </a:t>
            </a:r>
            <a:r>
              <a:rPr lang="de-DE" b="1" dirty="0" smtClean="0"/>
              <a:t>Religion</a:t>
            </a:r>
            <a:r>
              <a:rPr lang="de-DE" dirty="0" smtClean="0"/>
              <a:t>?</a:t>
            </a:r>
            <a:r>
              <a:rPr lang="de-DE" dirty="0"/>
              <a:t> </a:t>
            </a:r>
            <a:r>
              <a:rPr lang="de-DE" dirty="0" smtClean="0"/>
              <a:t/>
            </a:r>
            <a:br>
              <a:rPr lang="de-DE" dirty="0" smtClean="0"/>
            </a:br>
            <a:r>
              <a:rPr lang="de-DE" dirty="0" smtClean="0"/>
              <a:t>Warum </a:t>
            </a:r>
            <a:r>
              <a:rPr lang="de-DE" dirty="0"/>
              <a:t>wird es als Religion bezeichnet, wenn den Fischen beigebracht wird, dass sie erst im Bauch der Haifische richtig zu leben beginnen?</a:t>
            </a:r>
          </a:p>
          <a:p>
            <a:r>
              <a:rPr lang="de-DE" dirty="0"/>
              <a:t>Was bedeutet das Wort </a:t>
            </a:r>
            <a:r>
              <a:rPr lang="de-DE" b="1" i="1" dirty="0"/>
              <a:t>Kultur</a:t>
            </a:r>
            <a:r>
              <a:rPr lang="de-DE" dirty="0"/>
              <a:t> im letzten Satz?</a:t>
            </a:r>
          </a:p>
          <a:p>
            <a:endParaRPr lang="de-DE" dirty="0"/>
          </a:p>
        </p:txBody>
      </p:sp>
    </p:spTree>
    <p:extLst>
      <p:ext uri="{BB962C8B-B14F-4D97-AF65-F5344CB8AC3E}">
        <p14:creationId xmlns:p14="http://schemas.microsoft.com/office/powerpoint/2010/main" val="2717957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Kultur</a:t>
            </a:r>
            <a:endParaRPr lang="de-DE" dirty="0"/>
          </a:p>
        </p:txBody>
      </p:sp>
      <p:sp>
        <p:nvSpPr>
          <p:cNvPr id="3" name="Inhaltsplatzhalter 2"/>
          <p:cNvSpPr>
            <a:spLocks noGrp="1"/>
          </p:cNvSpPr>
          <p:nvPr>
            <p:ph idx="1"/>
          </p:nvPr>
        </p:nvSpPr>
        <p:spPr/>
        <p:txBody>
          <a:bodyPr>
            <a:normAutofit fontScale="92500" lnSpcReduction="10000"/>
          </a:bodyPr>
          <a:lstStyle/>
          <a:p>
            <a:pPr marL="0" indent="0">
              <a:buNone/>
            </a:pPr>
            <a:r>
              <a:rPr lang="de-DE" b="1" dirty="0" smtClean="0"/>
              <a:t>Kultur </a:t>
            </a:r>
            <a:r>
              <a:rPr lang="de-DE" dirty="0"/>
              <a:t>bezeichnet im weitesten Sinne </a:t>
            </a:r>
            <a:r>
              <a:rPr lang="de-DE" b="1" dirty="0"/>
              <a:t>alles, was der Mensch selbst </a:t>
            </a:r>
            <a:r>
              <a:rPr lang="de-DE" b="1" dirty="0" smtClean="0"/>
              <a:t>hervorbringt,</a:t>
            </a:r>
            <a:r>
              <a:rPr lang="de-DE" dirty="0" smtClean="0"/>
              <a:t> </a:t>
            </a:r>
            <a:r>
              <a:rPr lang="de-DE" dirty="0"/>
              <a:t>im Gegensatz zur Natur, die er nicht gestalten kann. Damit werden alle Bereiche und Aspekte der Gesellschaft einbezogen. </a:t>
            </a:r>
            <a:endParaRPr lang="de-DE" dirty="0" smtClean="0"/>
          </a:p>
          <a:p>
            <a:pPr marL="0" indent="0">
              <a:buNone/>
            </a:pPr>
            <a:r>
              <a:rPr lang="de-DE" dirty="0" smtClean="0"/>
              <a:t>Kultur </a:t>
            </a:r>
            <a:r>
              <a:rPr lang="de-DE" dirty="0"/>
              <a:t>bedeutet hier besonders </a:t>
            </a:r>
            <a:r>
              <a:rPr lang="de-DE" dirty="0" smtClean="0"/>
              <a:t>…</a:t>
            </a:r>
          </a:p>
          <a:p>
            <a:pPr marL="0" indent="0">
              <a:buNone/>
            </a:pPr>
            <a:r>
              <a:rPr lang="de-DE" b="1" dirty="0" smtClean="0"/>
              <a:t>Struktur</a:t>
            </a:r>
            <a:r>
              <a:rPr lang="de-DE" b="1" dirty="0"/>
              <a:t>, Ordnung, Regeln. </a:t>
            </a:r>
            <a:endParaRPr lang="de-DE" b="1" dirty="0" smtClean="0"/>
          </a:p>
          <a:p>
            <a:pPr marL="0" indent="0">
              <a:buNone/>
            </a:pPr>
            <a:r>
              <a:rPr lang="de-DE" dirty="0" smtClean="0"/>
              <a:t>Wenn </a:t>
            </a:r>
            <a:r>
              <a:rPr lang="de-DE" dirty="0"/>
              <a:t>die Haifische Menschen wären, hätten sie also im Meer eine Kultur geschaffen. Wären sie dann wirklich besser / netter? </a:t>
            </a:r>
          </a:p>
          <a:p>
            <a:endParaRPr lang="de-DE" dirty="0"/>
          </a:p>
        </p:txBody>
      </p:sp>
    </p:spTree>
    <p:extLst>
      <p:ext uri="{BB962C8B-B14F-4D97-AF65-F5344CB8AC3E}">
        <p14:creationId xmlns:p14="http://schemas.microsoft.com/office/powerpoint/2010/main" val="185345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Bertolt Brecht</a:t>
            </a:r>
            <a:endParaRPr lang="de-DE" dirty="0"/>
          </a:p>
        </p:txBody>
      </p:sp>
      <p:sp>
        <p:nvSpPr>
          <p:cNvPr id="3" name="Inhaltsplatzhalter 2"/>
          <p:cNvSpPr>
            <a:spLocks noGrp="1"/>
          </p:cNvSpPr>
          <p:nvPr>
            <p:ph idx="1"/>
          </p:nvPr>
        </p:nvSpPr>
        <p:spPr/>
        <p:txBody>
          <a:bodyPr/>
          <a:lstStyle/>
          <a:p>
            <a:pPr marL="0" indent="0">
              <a:buNone/>
            </a:pPr>
            <a:r>
              <a:rPr lang="de-DE" dirty="0" smtClean="0"/>
              <a:t>Die Parabel verrät viel von Brechts Einstellung und seinen Überzeugungen. </a:t>
            </a:r>
          </a:p>
          <a:p>
            <a:r>
              <a:rPr lang="de-DE" dirty="0" smtClean="0"/>
              <a:t>Wie steht er zur Religion?</a:t>
            </a:r>
          </a:p>
          <a:p>
            <a:r>
              <a:rPr lang="de-DE" dirty="0" smtClean="0"/>
              <a:t>Welche Gesellschaftsform präferiert er wohl?</a:t>
            </a:r>
          </a:p>
          <a:p>
            <a:r>
              <a:rPr lang="de-DE" dirty="0" smtClean="0"/>
              <a:t>Was ist für ihn die Aufgabe der Kunst (bildende Kunst, Theater, Schriftstellerei)?</a:t>
            </a:r>
          </a:p>
          <a:p>
            <a:pPr marL="0" indent="0">
              <a:buNone/>
            </a:pPr>
            <a:endParaRPr lang="de-DE" dirty="0"/>
          </a:p>
        </p:txBody>
      </p:sp>
    </p:spTree>
    <p:extLst>
      <p:ext uri="{BB962C8B-B14F-4D97-AF65-F5344CB8AC3E}">
        <p14:creationId xmlns:p14="http://schemas.microsoft.com/office/powerpoint/2010/main" val="906793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824</Words>
  <Application>Microsoft Office PowerPoint</Application>
  <PresentationFormat>Bildschirmpräsentation (4:3)</PresentationFormat>
  <Paragraphs>112</Paragraphs>
  <Slides>14</Slides>
  <Notes>6</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Larissa</vt:lpstr>
      <vt:lpstr>Wenn die Haifische Menschen wären Bertolt Brecht</vt:lpstr>
      <vt:lpstr>Wenn die Haifische Menschen wären Bertolt Brecht</vt:lpstr>
      <vt:lpstr>Wenn die Haifische Menschen wären Bertolt Brecht</vt:lpstr>
      <vt:lpstr>Wenn die Haifische Menschen wären Bertolt Brecht</vt:lpstr>
      <vt:lpstr>Inhaltsangabe</vt:lpstr>
      <vt:lpstr>Wenn die Haifische Menschen wären Auf dem Weg zu einem begründeten Textverständnis</vt:lpstr>
      <vt:lpstr>Wenn die Haifische Menschen wären Auf dem Weg zu einem begründeten Textverständnis</vt:lpstr>
      <vt:lpstr>Deutungshypothesen Wie unterscheiden sich diese Thesen voneinander? Welche finden Sie am passendsten?</vt:lpstr>
      <vt:lpstr>Deutungshypothesen Wie unterscheiden sich diese Thesen voneinander? Welche finden Sie am passendsten?</vt:lpstr>
      <vt:lpstr>Einige formale Gestaltungsaspekte </vt:lpstr>
      <vt:lpstr>Einige formale Gestaltungsaspekte </vt:lpstr>
      <vt:lpstr>Inhaltliche Aspekte</vt:lpstr>
      <vt:lpstr>Kultur</vt:lpstr>
      <vt:lpstr>Bertolt Brecht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Besprechung Klausur Nr. 1 Interpretation literarischer Kurzprosa</dc:title>
  <dc:creator>Blennemann</dc:creator>
  <cp:lastModifiedBy>Blennemann</cp:lastModifiedBy>
  <cp:revision>47</cp:revision>
  <dcterms:created xsi:type="dcterms:W3CDTF">2015-11-14T12:30:11Z</dcterms:created>
  <dcterms:modified xsi:type="dcterms:W3CDTF">2015-11-29T13:56:55Z</dcterms:modified>
</cp:coreProperties>
</file>